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2" r:id="rId3"/>
    <p:sldId id="261" r:id="rId4"/>
    <p:sldId id="258" r:id="rId5"/>
    <p:sldId id="257" r:id="rId6"/>
    <p:sldId id="259" r:id="rId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550" autoAdjust="0"/>
  </p:normalViewPr>
  <p:slideViewPr>
    <p:cSldViewPr>
      <p:cViewPr varScale="1">
        <p:scale>
          <a:sx n="46" d="100"/>
          <a:sy n="46" d="100"/>
        </p:scale>
        <p:origin x="142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C302-09BE-4848-8757-3F3847D80BD8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FCE8-EEC4-45AF-8B03-DD296A6C0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4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E0141-7972-4325-926B-64E0B50835C5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92ED-7F33-4B79-B48D-7E1717C3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8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192ED-7F33-4B79-B48D-7E1717C3E1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6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3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2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0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1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8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D3456-0D68-46FC-9364-5971219A9D00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34814-4FA9-46DE-AD02-A9707A200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hk/url?sa=i&amp;rct=j&amp;q=&amp;esrc=s&amp;source=images&amp;cd=&amp;ved=2ahUKEwjXwo6yqbHaAhXHlJQKHRpCC_YQjRx6BAgAEAU&amp;url=http://www.travelandleisure.com/travel-tips/the-great-wall-of-china&amp;psig=AOvVaw0dSX7JOyqBtIM8HC9Flb-q&amp;ust=1523505229998142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hk/url?sa=i&amp;rct=j&amp;q=&amp;esrc=s&amp;source=images&amp;cd=&amp;cad=rja&amp;uact=8&amp;ved=2ahUKEwiryP_cqbHaAhVJJZQKHeZZCwYQjRx6BAgAEAU&amp;url=http://amazingchinatrip.com/culture-heritage/china-highlights/xian/xian-terracotta-warriors.html&amp;psig=AOvVaw3MZIhsvEt_8Isk6N3nXlwa&amp;ust=1523505315180353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8229600" cy="914399"/>
          </a:xfrm>
        </p:spPr>
        <p:txBody>
          <a:bodyPr>
            <a:normAutofit/>
          </a:bodyPr>
          <a:lstStyle/>
          <a:p>
            <a:r>
              <a:rPr lang="en-US" sz="4200" b="1" dirty="0"/>
              <a:t>HKU Wu </a:t>
            </a:r>
            <a:r>
              <a:rPr lang="en-US" sz="4200" b="1" dirty="0" err="1"/>
              <a:t>Zhi</a:t>
            </a:r>
            <a:r>
              <a:rPr lang="en-US" sz="4200" b="1" dirty="0"/>
              <a:t> </a:t>
            </a:r>
            <a:r>
              <a:rPr lang="en-US" sz="4200" b="1" dirty="0" err="1"/>
              <a:t>Qiao</a:t>
            </a:r>
            <a:r>
              <a:rPr lang="en-US" sz="4200" b="1" dirty="0"/>
              <a:t> </a:t>
            </a:r>
            <a:r>
              <a:rPr lang="en-US" sz="4200" b="1" dirty="0" err="1"/>
              <a:t>Programme</a:t>
            </a:r>
            <a:r>
              <a:rPr lang="en-US" sz="4200" b="1" dirty="0"/>
              <a:t>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8001000" cy="152399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3450" b="1" dirty="0"/>
              <a:t>6-credit, project-based construction + human service learning opportunity on Mainland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1100" dirty="0"/>
          </a:p>
        </p:txBody>
      </p:sp>
      <p:pic>
        <p:nvPicPr>
          <p:cNvPr id="5" name="Picture 4" descr="great wall of china的圖片搜尋結果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53" y="2666998"/>
            <a:ext cx="3168869" cy="17152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xian terra cotta soldiers的圖片搜尋結果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50387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xian terra cotta soldiers的圖片搜尋結果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6998"/>
            <a:ext cx="3124200" cy="171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orkslide-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114" y="4648200"/>
            <a:ext cx="5733415" cy="158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9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305800" cy="3581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/>
              <a:t>Duration: 4 weeks</a:t>
            </a:r>
            <a:r>
              <a:rPr lang="en-US" sz="3600" dirty="0"/>
              <a:t> (May 28 – June 23, 2025)</a:t>
            </a:r>
            <a:br>
              <a:rPr lang="en-US" sz="3600" b="1" dirty="0"/>
            </a:br>
            <a:br>
              <a:rPr lang="en-US" sz="1100" b="1" dirty="0"/>
            </a:br>
            <a:r>
              <a:rPr lang="en-US" sz="2600" dirty="0"/>
              <a:t>Week 1: Cultural immersion in Xian</a:t>
            </a:r>
            <a:br>
              <a:rPr lang="en-US" sz="2600" dirty="0"/>
            </a:br>
            <a:r>
              <a:rPr lang="en-US" sz="2600" dirty="0"/>
              <a:t>Weeks 2-3: Construction &amp; human service in Macha, Gansu</a:t>
            </a:r>
            <a:br>
              <a:rPr lang="en-US" sz="2600" dirty="0"/>
            </a:br>
            <a:r>
              <a:rPr lang="en-US" sz="2600" dirty="0"/>
              <a:t>Week 4: Historic immersion in Dunhuang region</a:t>
            </a:r>
            <a:br>
              <a:rPr lang="en-US" sz="2600" dirty="0"/>
            </a:br>
            <a:br>
              <a:rPr lang="en-US" sz="1100" dirty="0"/>
            </a:br>
            <a:r>
              <a:rPr lang="en-US" sz="3200" b="1" dirty="0"/>
              <a:t>Participants: 20 HKU students</a:t>
            </a:r>
            <a:br>
              <a:rPr lang="en-US" sz="3200" b="1" dirty="0"/>
            </a:br>
            <a:r>
              <a:rPr lang="en-US" sz="3200" b="1" dirty="0"/>
              <a:t>                        + Mainland university students</a:t>
            </a:r>
          </a:p>
        </p:txBody>
      </p:sp>
      <p:pic>
        <p:nvPicPr>
          <p:cNvPr id="5" name="Picture 2" descr="Participate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6688016" cy="18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32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458200" cy="6019800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Aims:</a:t>
            </a:r>
            <a:endParaRPr lang="en-US" dirty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 expand participants’ horizons &amp; enable them to draw on academic knowledge through first-hand practical experience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 provide real life experience in executing a service project for direct impact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 foster better communication, mutual understanding &amp; integration between Hong Kong &amp; the Mainland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 improve the lives of underprivileged villagers in remote areas of Mainland China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 inspire respect, appreciation &amp; preservation of local culture &amp; environment, &amp; promulgate the concept of sustainability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To develop integrity &amp; a commitment to society &amp; life</a:t>
            </a:r>
          </a:p>
        </p:txBody>
      </p:sp>
    </p:spTree>
    <p:extLst>
      <p:ext uri="{BB962C8B-B14F-4D97-AF65-F5344CB8AC3E}">
        <p14:creationId xmlns:p14="http://schemas.microsoft.com/office/powerpoint/2010/main" val="107222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562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Course Learning Outcomes: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CLO1: Understand indigenous environments/ cultures through first-hand engagement with the community concerned.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100" dirty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CLO2: Identify pertinent needs/ key issues and develop plans/strategies to enhance social development and/or preserve local culture.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500" dirty="0"/>
              <a:t>CLO3: Develop work ethics, self-initiative, adaptation to the organizational culture, and communication skills for successful workplace performance. 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33487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1"/>
            <a:ext cx="7239000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Teaching &amp; Learning Activities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500" u="sng" dirty="0"/>
              <a:t>Activities</a:t>
            </a:r>
            <a:r>
              <a:rPr lang="en-US" sz="2500" dirty="0"/>
              <a:t>				  </a:t>
            </a:r>
            <a:r>
              <a:rPr lang="en-US" sz="2500" u="sng" dirty="0"/>
              <a:t>Hours</a:t>
            </a:r>
          </a:p>
          <a:p>
            <a:pPr marL="0" indent="0">
              <a:buNone/>
            </a:pPr>
            <a:r>
              <a:rPr lang="en-US" sz="2500" dirty="0"/>
              <a:t>Pre-trip planning &amp; proposal	     	     30</a:t>
            </a:r>
          </a:p>
          <a:p>
            <a:pPr marL="0" indent="0">
              <a:buNone/>
            </a:pPr>
            <a:r>
              <a:rPr lang="en-US" sz="2500" dirty="0"/>
              <a:t>Execution/ delivery			  40-50</a:t>
            </a:r>
          </a:p>
          <a:p>
            <a:pPr marL="0" indent="0">
              <a:buNone/>
            </a:pPr>
            <a:r>
              <a:rPr lang="en-US" sz="2500" dirty="0"/>
              <a:t>Written project			     40</a:t>
            </a:r>
          </a:p>
          <a:p>
            <a:pPr marL="0" indent="0">
              <a:buNone/>
            </a:pPr>
            <a:r>
              <a:rPr lang="en-US" sz="2500" dirty="0"/>
              <a:t>Group presentation			     10</a:t>
            </a:r>
          </a:p>
          <a:p>
            <a:pPr marL="0" indent="0">
              <a:buNone/>
            </a:pPr>
            <a:r>
              <a:rPr lang="en-US" sz="2600" b="1" dirty="0"/>
              <a:t>Total					120-130</a:t>
            </a:r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4" name="Picture 3" descr="Work-0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5733415" cy="158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33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1"/>
            <a:ext cx="78486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Assessment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500" dirty="0"/>
              <a:t>1. Onsite work/ service</a:t>
            </a:r>
          </a:p>
          <a:p>
            <a:pPr marL="0" indent="0">
              <a:buNone/>
            </a:pPr>
            <a:r>
              <a:rPr lang="en-US" sz="2500" dirty="0"/>
              <a:t>2. Written project</a:t>
            </a:r>
          </a:p>
          <a:p>
            <a:pPr marL="0" indent="0">
              <a:buNone/>
            </a:pPr>
            <a:r>
              <a:rPr lang="en-US" sz="2500" dirty="0"/>
              <a:t>3. Group presentation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4" name="Picture 3" descr="Participate-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81400"/>
            <a:ext cx="5733415" cy="158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27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293</Words>
  <Application>Microsoft Office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HKU Wu Zhi Qiao Programme 2025</vt:lpstr>
      <vt:lpstr>Duration: 4 weeks (May 28 – June 23, 2025)  Week 1: Cultural immersion in Xian Weeks 2-3: Construction &amp; human service in Macha, Gansu Week 4: Historic immersion in Dunhuang region  Participants: 20 HKU students                         + Mainland university students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HKU Wu Zhi Qiao Programme 2018</dc:title>
  <dc:creator>cetluser</dc:creator>
  <cp:lastModifiedBy>Rebecca Leung</cp:lastModifiedBy>
  <cp:revision>59</cp:revision>
  <cp:lastPrinted>2018-04-09T07:09:21Z</cp:lastPrinted>
  <dcterms:created xsi:type="dcterms:W3CDTF">2018-04-09T06:48:40Z</dcterms:created>
  <dcterms:modified xsi:type="dcterms:W3CDTF">2025-02-21T08:59:54Z</dcterms:modified>
</cp:coreProperties>
</file>